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61" r:id="rId2"/>
    <p:sldId id="263" r:id="rId3"/>
    <p:sldId id="264" r:id="rId4"/>
    <p:sldId id="265" r:id="rId5"/>
    <p:sldId id="266"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4" d="100"/>
          <a:sy n="114" d="100"/>
        </p:scale>
        <p:origin x="152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no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6858000"/>
          </a:xfrm>
          <a:prstGeom prst="rect">
            <a:avLst/>
          </a:prstGeom>
          <a:gradFill rotWithShape="0">
            <a:gsLst>
              <a:gs pos="0">
                <a:srgbClr val="66B3FF"/>
              </a:gs>
              <a:gs pos="100000">
                <a:srgbClr val="003366"/>
              </a:gs>
            </a:gsLst>
            <a:lin ang="5400000" scaled="1"/>
          </a:gradFill>
          <a:ln w="9525">
            <a:noFill/>
            <a:miter lim="800000"/>
            <a:headEnd/>
            <a:tailEnd/>
          </a:ln>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342900" indent="-342900" algn="l" rtl="0" eaLnBrk="0" fontAlgn="base" hangingPunct="0">
        <a:spcBef>
          <a:spcPct val="20000"/>
        </a:spcBef>
        <a:spcAft>
          <a:spcPct val="0"/>
        </a:spcAft>
        <a:buChar char="•"/>
        <a:defRPr sz="3200">
          <a:solidFill>
            <a:schemeClr val="tx1"/>
          </a:solidFill>
          <a:latin typeface="+mn-lt"/>
        </a:defRPr>
      </a:lvl2pPr>
      <a:lvl3pPr marL="342900" indent="-342900" algn="l" rtl="0" eaLnBrk="0" fontAlgn="base" hangingPunct="0">
        <a:spcBef>
          <a:spcPct val="20000"/>
        </a:spcBef>
        <a:spcAft>
          <a:spcPct val="0"/>
        </a:spcAft>
        <a:buChar char="•"/>
        <a:defRPr sz="3200">
          <a:solidFill>
            <a:schemeClr val="tx1"/>
          </a:solidFill>
          <a:latin typeface="+mn-lt"/>
        </a:defRPr>
      </a:lvl3pPr>
      <a:lvl4pPr marL="342900" indent="-342900" algn="l" rtl="0" eaLnBrk="0" fontAlgn="base" hangingPunct="0">
        <a:spcBef>
          <a:spcPct val="20000"/>
        </a:spcBef>
        <a:spcAft>
          <a:spcPct val="0"/>
        </a:spcAft>
        <a:buChar char="•"/>
        <a:defRPr sz="3200">
          <a:solidFill>
            <a:schemeClr val="tx1"/>
          </a:solidFill>
          <a:latin typeface="+mn-lt"/>
        </a:defRPr>
      </a:lvl4pPr>
      <a:lvl5pPr marL="342900" indent="-342900" algn="l" rtl="0" eaLnBrk="0" fontAlgn="base" hangingPunct="0">
        <a:spcBef>
          <a:spcPct val="20000"/>
        </a:spcBef>
        <a:spcAft>
          <a:spcPct val="0"/>
        </a:spcAft>
        <a:buChar char="•"/>
        <a:defRPr sz="3200">
          <a:solidFill>
            <a:schemeClr val="tx1"/>
          </a:solidFill>
          <a:latin typeface="+mn-lt"/>
        </a:defRPr>
      </a:lvl5pPr>
      <a:lvl6pPr marL="800100" indent="-342900" algn="l" rtl="0" eaLnBrk="0" fontAlgn="base" hangingPunct="0">
        <a:spcBef>
          <a:spcPct val="20000"/>
        </a:spcBef>
        <a:spcAft>
          <a:spcPct val="0"/>
        </a:spcAft>
        <a:buChar char="•"/>
        <a:defRPr sz="3200">
          <a:solidFill>
            <a:schemeClr val="tx1"/>
          </a:solidFill>
          <a:latin typeface="+mn-lt"/>
        </a:defRPr>
      </a:lvl6pPr>
      <a:lvl7pPr marL="1257300" indent="-342900" algn="l" rtl="0" eaLnBrk="0" fontAlgn="base" hangingPunct="0">
        <a:spcBef>
          <a:spcPct val="20000"/>
        </a:spcBef>
        <a:spcAft>
          <a:spcPct val="0"/>
        </a:spcAft>
        <a:buChar char="•"/>
        <a:defRPr sz="3200">
          <a:solidFill>
            <a:schemeClr val="tx1"/>
          </a:solidFill>
          <a:latin typeface="+mn-lt"/>
        </a:defRPr>
      </a:lvl7pPr>
      <a:lvl8pPr marL="1714500" indent="-342900" algn="l" rtl="0" eaLnBrk="0" fontAlgn="base" hangingPunct="0">
        <a:spcBef>
          <a:spcPct val="20000"/>
        </a:spcBef>
        <a:spcAft>
          <a:spcPct val="0"/>
        </a:spcAft>
        <a:buChar char="•"/>
        <a:defRPr sz="3200">
          <a:solidFill>
            <a:schemeClr val="tx1"/>
          </a:solidFill>
          <a:latin typeface="+mn-lt"/>
        </a:defRPr>
      </a:lvl8pPr>
      <a:lvl9pPr marL="2171700" indent="-342900" algn="l" rtl="0" eaLnBrk="0" fontAlgn="base" hangingPunct="0">
        <a:spcBef>
          <a:spcPct val="20000"/>
        </a:spcBef>
        <a:spcAft>
          <a:spcPct val="0"/>
        </a:spcAft>
        <a:buChar char="•"/>
        <a:defRPr sz="3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idx="4294967295"/>
          </p:nvPr>
        </p:nvSpPr>
        <p:spPr bwMode="auto">
          <a:xfrm>
            <a:off x="228600" y="533400"/>
            <a:ext cx="8675688" cy="615553"/>
          </a:xfrm>
          <a:prstGeom prst="rect">
            <a:avLst/>
          </a:prstGeom>
          <a:noFill/>
          <a:ln>
            <a:miter lim="800000"/>
            <a:headEnd/>
            <a:tailEnd/>
          </a:ln>
        </p:spPr>
        <p:txBody>
          <a:bodyPr lIns="0" tIns="0" rIns="0" bIns="0">
            <a:spAutoFit/>
          </a:bodyPr>
          <a:lstStyle/>
          <a:p>
            <a:pPr defTabSz="381000"/>
            <a:r>
              <a:rPr lang="en-US" sz="4000" b="1" dirty="0" smtClean="0">
                <a:solidFill>
                  <a:srgbClr val="FFFFFF"/>
                </a:solidFill>
                <a:latin typeface="Times New Roman"/>
              </a:rPr>
              <a:t>Barry Stroud: Chapter 1</a:t>
            </a:r>
            <a:endParaRPr lang="en-US" sz="4000" b="1" dirty="0">
              <a:solidFill>
                <a:srgbClr val="FFFFFF"/>
              </a:solidFill>
              <a:latin typeface="Times New Roman"/>
            </a:endParaRPr>
          </a:p>
        </p:txBody>
      </p:sp>
      <p:sp>
        <p:nvSpPr>
          <p:cNvPr id="7171" name="Rectangle 3"/>
          <p:cNvSpPr>
            <a:spLocks noChangeArrowheads="1"/>
          </p:cNvSpPr>
          <p:nvPr/>
        </p:nvSpPr>
        <p:spPr bwMode="auto">
          <a:xfrm>
            <a:off x="250825" y="1253548"/>
            <a:ext cx="8629650" cy="20205"/>
          </a:xfrm>
          <a:prstGeom prst="rect">
            <a:avLst/>
          </a:prstGeom>
          <a:solidFill>
            <a:srgbClr val="66B3FF"/>
          </a:solidFill>
          <a:ln w="9525">
            <a:noFill/>
            <a:miter lim="800000"/>
            <a:headEnd/>
            <a:tailEnd/>
          </a:ln>
        </p:spPr>
        <p:txBody>
          <a:bodyPr/>
          <a:lstStyle/>
          <a:p>
            <a:endParaRPr lang="en-US"/>
          </a:p>
        </p:txBody>
      </p:sp>
      <p:sp>
        <p:nvSpPr>
          <p:cNvPr id="7172" name="Freeform 4"/>
          <p:cNvSpPr>
            <a:spLocks noChangeArrowheads="1"/>
          </p:cNvSpPr>
          <p:nvPr/>
        </p:nvSpPr>
        <p:spPr bwMode="auto">
          <a:xfrm>
            <a:off x="228600" y="1228725"/>
            <a:ext cx="8675688" cy="68263"/>
          </a:xfrm>
          <a:custGeom>
            <a:avLst/>
            <a:gdLst/>
            <a:ahLst/>
            <a:cxnLst>
              <a:cxn ang="0">
                <a:pos x="0" y="43"/>
              </a:cxn>
              <a:cxn ang="0">
                <a:pos x="5465" y="43"/>
              </a:cxn>
              <a:cxn ang="0">
                <a:pos x="5465" y="0"/>
              </a:cxn>
              <a:cxn ang="0">
                <a:pos x="5450" y="15"/>
              </a:cxn>
              <a:cxn ang="0">
                <a:pos x="5450" y="29"/>
              </a:cxn>
              <a:cxn ang="0">
                <a:pos x="14" y="29"/>
              </a:cxn>
              <a:cxn ang="0">
                <a:pos x="0" y="43"/>
              </a:cxn>
            </a:cxnLst>
            <a:rect l="0" t="0" r="r" b="b"/>
            <a:pathLst>
              <a:path w="5465" h="43">
                <a:moveTo>
                  <a:pt x="0" y="43"/>
                </a:moveTo>
                <a:lnTo>
                  <a:pt x="5465" y="43"/>
                </a:lnTo>
                <a:lnTo>
                  <a:pt x="5465" y="0"/>
                </a:lnTo>
                <a:lnTo>
                  <a:pt x="5450" y="15"/>
                </a:lnTo>
                <a:lnTo>
                  <a:pt x="5450" y="29"/>
                </a:lnTo>
                <a:lnTo>
                  <a:pt x="14" y="29"/>
                </a:lnTo>
                <a:lnTo>
                  <a:pt x="0" y="43"/>
                </a:lnTo>
                <a:close/>
              </a:path>
            </a:pathLst>
          </a:custGeom>
          <a:solidFill>
            <a:srgbClr val="005CB2"/>
          </a:solidFill>
          <a:ln w="9525">
            <a:noFill/>
            <a:round/>
            <a:headEnd/>
            <a:tailEnd/>
          </a:ln>
        </p:spPr>
        <p:txBody>
          <a:bodyPr/>
          <a:lstStyle/>
          <a:p>
            <a:endParaRPr lang="en-US"/>
          </a:p>
        </p:txBody>
      </p:sp>
      <p:sp>
        <p:nvSpPr>
          <p:cNvPr id="7173" name="Freeform 5"/>
          <p:cNvSpPr>
            <a:spLocks noChangeArrowheads="1"/>
          </p:cNvSpPr>
          <p:nvPr/>
        </p:nvSpPr>
        <p:spPr bwMode="auto">
          <a:xfrm>
            <a:off x="228600" y="1228725"/>
            <a:ext cx="8675688" cy="68263"/>
          </a:xfrm>
          <a:custGeom>
            <a:avLst/>
            <a:gdLst/>
            <a:ahLst/>
            <a:cxnLst>
              <a:cxn ang="0">
                <a:pos x="0" y="43"/>
              </a:cxn>
              <a:cxn ang="0">
                <a:pos x="0" y="0"/>
              </a:cxn>
              <a:cxn ang="0">
                <a:pos x="5465" y="0"/>
              </a:cxn>
              <a:cxn ang="0">
                <a:pos x="5450" y="15"/>
              </a:cxn>
              <a:cxn ang="0">
                <a:pos x="14" y="15"/>
              </a:cxn>
              <a:cxn ang="0">
                <a:pos x="14" y="29"/>
              </a:cxn>
              <a:cxn ang="0">
                <a:pos x="0" y="43"/>
              </a:cxn>
            </a:cxnLst>
            <a:rect l="0" t="0" r="r" b="b"/>
            <a:pathLst>
              <a:path w="5465" h="43">
                <a:moveTo>
                  <a:pt x="0" y="43"/>
                </a:moveTo>
                <a:lnTo>
                  <a:pt x="0" y="0"/>
                </a:lnTo>
                <a:lnTo>
                  <a:pt x="5465" y="0"/>
                </a:lnTo>
                <a:lnTo>
                  <a:pt x="5450" y="15"/>
                </a:lnTo>
                <a:lnTo>
                  <a:pt x="14" y="15"/>
                </a:lnTo>
                <a:lnTo>
                  <a:pt x="14" y="29"/>
                </a:lnTo>
                <a:lnTo>
                  <a:pt x="0" y="43"/>
                </a:lnTo>
                <a:close/>
              </a:path>
            </a:pathLst>
          </a:custGeom>
          <a:solidFill>
            <a:srgbClr val="C1E1FF"/>
          </a:solidFill>
          <a:ln w="9525">
            <a:noFill/>
            <a:round/>
            <a:headEnd/>
            <a:tailEnd/>
          </a:ln>
        </p:spPr>
        <p:txBody>
          <a:bodyPr/>
          <a:lstStyle/>
          <a:p>
            <a:endParaRPr lang="en-US"/>
          </a:p>
        </p:txBody>
      </p:sp>
      <p:sp>
        <p:nvSpPr>
          <p:cNvPr id="7174" name="Rectangle 6"/>
          <p:cNvSpPr>
            <a:spLocks noGrp="1" noChangeArrowheads="1"/>
          </p:cNvSpPr>
          <p:nvPr>
            <p:ph type="subTitle" idx="4294967295"/>
          </p:nvPr>
        </p:nvSpPr>
        <p:spPr bwMode="auto">
          <a:xfrm>
            <a:off x="227013" y="1420813"/>
            <a:ext cx="8678862" cy="430887"/>
          </a:xfrm>
          <a:prstGeom prst="rect">
            <a:avLst/>
          </a:prstGeom>
          <a:noFill/>
          <a:ln>
            <a:miter lim="800000"/>
            <a:headEnd/>
            <a:tailEnd/>
          </a:ln>
        </p:spPr>
        <p:txBody>
          <a:bodyPr lIns="0" tIns="0" rIns="0" bIns="0">
            <a:spAutoFit/>
          </a:bodyPr>
          <a:lstStyle/>
          <a:p>
            <a:pPr marL="0" indent="0" algn="ctr" defTabSz="381000">
              <a:spcBef>
                <a:spcPct val="0"/>
              </a:spcBef>
              <a:buFontTx/>
              <a:buNone/>
            </a:pPr>
            <a:r>
              <a:rPr lang="en-US" sz="2800" dirty="0" smtClean="0">
                <a:solidFill>
                  <a:srgbClr val="CCE6FF"/>
                </a:solidFill>
                <a:latin typeface="Times New Roman"/>
              </a:rPr>
              <a:t>The problem of the external world</a:t>
            </a:r>
            <a:endParaRPr lang="en-US" sz="2800" dirty="0">
              <a:solidFill>
                <a:srgbClr val="CCE6FF"/>
              </a:solidFill>
              <a:latin typeface="Times New Roman"/>
            </a:endParaRPr>
          </a:p>
        </p:txBody>
      </p:sp>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4">
                                            <p:bg/>
                                          </p:spTgt>
                                        </p:tgtEl>
                                        <p:attrNameLst>
                                          <p:attrName>style.visibility</p:attrName>
                                        </p:attrNameLst>
                                      </p:cBhvr>
                                      <p:to>
                                        <p:strVal val="visible"/>
                                      </p:to>
                                    </p:set>
                                    <p:anim calcmode="lin" valueType="num">
                                      <p:cBhvr additive="base">
                                        <p:cTn id="19" dur="500" fill="hold"/>
                                        <p:tgtEl>
                                          <p:spTgt spid="7174">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7174">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174">
                                            <p:txEl>
                                              <p:pRg st="0" end="0"/>
                                            </p:txEl>
                                          </p:spTgt>
                                        </p:tgtEl>
                                        <p:attrNameLst>
                                          <p:attrName>style.visibility</p:attrName>
                                        </p:attrNameLst>
                                      </p:cBhvr>
                                      <p:to>
                                        <p:strVal val="visible"/>
                                      </p:to>
                                    </p:set>
                                    <p:anim calcmode="lin" valueType="num">
                                      <p:cBhvr additive="base">
                                        <p:cTn id="25" dur="500" fill="hold"/>
                                        <p:tgtEl>
                                          <p:spTgt spid="717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P spid="7171" grpId="0" animBg="1"/>
      <p:bldP spid="7172" grpId="0" animBg="1"/>
      <p:bldP spid="7174"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28600" y="228600"/>
            <a:ext cx="8697913" cy="276999"/>
          </a:xfrm>
          <a:prstGeom prst="rect">
            <a:avLst/>
          </a:prstGeom>
          <a:noFill/>
          <a:ln w="9525">
            <a:noFill/>
            <a:miter lim="800000"/>
            <a:headEnd/>
            <a:tailEnd/>
          </a:ln>
        </p:spPr>
        <p:txBody>
          <a:bodyPr lIns="0" tIns="0" rIns="0" bIns="0">
            <a:spAutoFit/>
          </a:bodyPr>
          <a:lstStyle/>
          <a:p>
            <a:pPr algn="ctr"/>
            <a:r>
              <a:rPr lang="en-US" dirty="0"/>
              <a:t>Q1: What is the </a:t>
            </a:r>
            <a:r>
              <a:rPr lang="en-US" b="1" i="1" dirty="0"/>
              <a:t>problem?</a:t>
            </a:r>
            <a:endParaRPr lang="en-US" dirty="0"/>
          </a:p>
        </p:txBody>
      </p:sp>
      <p:sp>
        <p:nvSpPr>
          <p:cNvPr id="2" name="Rectangle 1"/>
          <p:cNvSpPr/>
          <p:nvPr/>
        </p:nvSpPr>
        <p:spPr>
          <a:xfrm>
            <a:off x="228600" y="545068"/>
            <a:ext cx="8697913" cy="369332"/>
          </a:xfrm>
          <a:prstGeom prst="rect">
            <a:avLst/>
          </a:prstGeom>
        </p:spPr>
        <p:txBody>
          <a:bodyPr wrap="square">
            <a:spAutoFit/>
          </a:bodyPr>
          <a:lstStyle/>
          <a:p>
            <a:pPr marL="0" marR="0" indent="457200" algn="ctr">
              <a:spcBef>
                <a:spcPts val="0"/>
              </a:spcBef>
              <a:spcAft>
                <a:spcPts val="0"/>
              </a:spcAft>
            </a:pP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problem: “to show how we can have any K of the world at all.”</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228600" y="953869"/>
            <a:ext cx="8697913" cy="923330"/>
          </a:xfrm>
          <a:prstGeom prst="rect">
            <a:avLst/>
          </a:prstGeom>
        </p:spPr>
        <p:txBody>
          <a:bodyPr wrap="square">
            <a:spAutoFit/>
          </a:bodyPr>
          <a:lstStyle/>
          <a:p>
            <a:pPr marL="0" marR="0">
              <a:spcBef>
                <a:spcPts val="0"/>
              </a:spcBef>
              <a:spcAft>
                <a:spcPts val="0"/>
              </a:spcAft>
            </a:pPr>
            <a:r>
              <a:rPr lang="en-US" i="1" dirty="0" err="1">
                <a:latin typeface="Times New Roman" panose="02020603050405020304" pitchFamily="18" charset="0"/>
                <a:ea typeface="Calibri" panose="020F0502020204030204" pitchFamily="34" charset="0"/>
                <a:cs typeface="Times New Roman" panose="02020603050405020304" pitchFamily="18" charset="0"/>
              </a:rPr>
              <a:t>Scepticism</a:t>
            </a:r>
            <a:r>
              <a:rPr lang="en-US" i="1" dirty="0">
                <a:latin typeface="Times New Roman" panose="02020603050405020304" pitchFamily="18" charset="0"/>
                <a:ea typeface="Calibri" panose="020F0502020204030204" pitchFamily="34" charset="0"/>
                <a:cs typeface="Times New Roman" panose="02020603050405020304" pitchFamily="18" charset="0"/>
              </a:rPr>
              <a:t> about the External World </a:t>
            </a:r>
            <a:r>
              <a:rPr lang="en-US" dirty="0">
                <a:latin typeface="Times New Roman" panose="02020603050405020304" pitchFamily="18" charset="0"/>
                <a:ea typeface="Calibri" panose="020F0502020204030204" pitchFamily="34" charset="0"/>
                <a:cs typeface="Times New Roman" panose="02020603050405020304" pitchFamily="18" charset="0"/>
              </a:rPr>
              <a:t>= “no one knows anything about the world around us.”</a:t>
            </a:r>
          </a:p>
          <a:p>
            <a:pPr marL="0" marR="0">
              <a:spcBef>
                <a:spcPts val="0"/>
              </a:spcBef>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Second pass at what the </a:t>
            </a:r>
            <a:r>
              <a:rPr lang="en-US" i="1" dirty="0">
                <a:latin typeface="Times New Roman" panose="02020603050405020304" pitchFamily="18" charset="0"/>
                <a:ea typeface="Calibri" panose="020F0502020204030204" pitchFamily="34" charset="0"/>
                <a:cs typeface="Times New Roman" panose="02020603050405020304" pitchFamily="18" charset="0"/>
              </a:rPr>
              <a:t>problem </a:t>
            </a:r>
            <a:r>
              <a:rPr lang="en-US" dirty="0">
                <a:latin typeface="Times New Roman" panose="02020603050405020304" pitchFamily="18" charset="0"/>
                <a:ea typeface="Calibri" panose="020F0502020204030204" pitchFamily="34" charset="0"/>
                <a:cs typeface="Times New Roman" panose="02020603050405020304" pitchFamily="18" charset="0"/>
              </a:rPr>
              <a:t>is: “we could also say that the problem is to show how or why skepticism about the external world is not correct.”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228599" y="1929251"/>
            <a:ext cx="8697913" cy="369332"/>
          </a:xfrm>
          <a:prstGeom prst="rect">
            <a:avLst/>
          </a:prstGeom>
        </p:spPr>
        <p:txBody>
          <a:bodyPr wrap="square">
            <a:spAutoFit/>
          </a:bodyPr>
          <a:lstStyle/>
          <a:p>
            <a:pPr algn="ctr"/>
            <a:r>
              <a:rPr lang="en-US" dirty="0">
                <a:latin typeface="Calibri" panose="020F0502020204030204" pitchFamily="34" charset="0"/>
                <a:ea typeface="Calibri" panose="020F0502020204030204" pitchFamily="34" charset="0"/>
                <a:cs typeface="Times New Roman" panose="02020603050405020304" pitchFamily="18" charset="0"/>
              </a:rPr>
              <a:t>Q2: What is Stroud’s aim here?</a:t>
            </a:r>
            <a:endParaRPr lang="en-US" dirty="0"/>
          </a:p>
        </p:txBody>
      </p:sp>
      <p:sp>
        <p:nvSpPr>
          <p:cNvPr id="5" name="Rectangle 4"/>
          <p:cNvSpPr/>
          <p:nvPr/>
        </p:nvSpPr>
        <p:spPr>
          <a:xfrm>
            <a:off x="228599" y="2297668"/>
            <a:ext cx="8697913" cy="369332"/>
          </a:xfrm>
          <a:prstGeom prst="rect">
            <a:avLst/>
          </a:prstGeom>
        </p:spPr>
        <p:txBody>
          <a:bodyPr wrap="square">
            <a:spAutoFit/>
          </a:bodyPr>
          <a:lstStyle/>
          <a:p>
            <a:pPr marL="0" marR="0" algn="ctr">
              <a:spcBef>
                <a:spcPts val="0"/>
              </a:spcBef>
              <a:spcAft>
                <a:spcPts val="0"/>
              </a:spcAft>
            </a:pP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“…not to solve the problem but to understand it.”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5"/>
          <p:cNvSpPr/>
          <p:nvPr/>
        </p:nvSpPr>
        <p:spPr>
          <a:xfrm>
            <a:off x="304800" y="2653717"/>
            <a:ext cx="8697913" cy="369332"/>
          </a:xfrm>
          <a:prstGeom prst="rect">
            <a:avLst/>
          </a:prstGeom>
        </p:spPr>
        <p:txBody>
          <a:bodyPr wrap="square">
            <a:spAutoFit/>
          </a:bodyPr>
          <a:lstStyle/>
          <a:p>
            <a:pPr marL="0" marR="0" algn="ctr">
              <a:spcBef>
                <a:spcPts val="0"/>
              </a:spcBef>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Q3: Why does he takes this approach to the problem?</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p:cNvSpPr/>
          <p:nvPr/>
        </p:nvSpPr>
        <p:spPr>
          <a:xfrm>
            <a:off x="228598" y="3048000"/>
            <a:ext cx="8697913" cy="646331"/>
          </a:xfrm>
          <a:prstGeom prst="rect">
            <a:avLst/>
          </a:prstGeom>
        </p:spPr>
        <p:txBody>
          <a:bodyPr wrap="square">
            <a:spAutoFit/>
          </a:bodyPr>
          <a:lstStyle/>
          <a:p>
            <a:pPr marL="0" marR="0" algn="ctr">
              <a:spcBef>
                <a:spcPts val="0"/>
              </a:spcBef>
              <a:spcAft>
                <a:spcPts val="0"/>
              </a:spcAft>
            </a:pPr>
            <a:r>
              <a:rPr lang="en-US" dirty="0" smtClean="0">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I</a:t>
            </a:r>
            <a:r>
              <a:rPr lang="en-US" spc="1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believe</a:t>
            </a:r>
            <a:r>
              <a:rPr lang="en-US" spc="6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a:t>
            </a:r>
            <a:r>
              <a:rPr lang="en-US" spc="12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problem</a:t>
            </a:r>
            <a:r>
              <a:rPr lang="en-US" spc="-2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has</a:t>
            </a:r>
            <a:r>
              <a:rPr lang="en-US" spc="-3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no</a:t>
            </a:r>
            <a:r>
              <a:rPr lang="en-US" spc="-1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solution;</a:t>
            </a:r>
            <a:r>
              <a:rPr lang="en-US" spc="1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or</a:t>
            </a:r>
            <a:r>
              <a:rPr lang="en-US" spc="2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rather</a:t>
            </a:r>
            <a:r>
              <a:rPr lang="en-US" spc="12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that</a:t>
            </a:r>
            <a:r>
              <a:rPr lang="en-US" spc="9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a:t>
            </a:r>
            <a:r>
              <a:rPr lang="en-US" spc="-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only</a:t>
            </a:r>
            <a:r>
              <a:rPr lang="en-US" spc="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answer to</a:t>
            </a:r>
            <a:r>
              <a:rPr lang="en-US" spc="6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a:t>
            </a:r>
            <a:r>
              <a:rPr lang="en-US" spc="8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question</a:t>
            </a:r>
            <a:r>
              <a:rPr lang="en-US" spc="24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as</a:t>
            </a:r>
            <a:r>
              <a:rPr lang="en-US" spc="1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it</a:t>
            </a:r>
            <a:r>
              <a:rPr lang="en-US" spc="2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is</a:t>
            </a:r>
            <a:r>
              <a:rPr lang="en-US" spc="1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meant</a:t>
            </a:r>
            <a:r>
              <a:rPr lang="en-US" spc="23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to</a:t>
            </a:r>
            <a:r>
              <a:rPr lang="en-US" spc="8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smtClean="0">
                <a:highlight>
                  <a:srgbClr val="FFFF00"/>
                </a:highlight>
                <a:latin typeface="Times New Roman" panose="02020603050405020304" pitchFamily="18" charset="0"/>
                <a:ea typeface="Calibri" panose="020F0502020204030204" pitchFamily="34" charset="0"/>
                <a:cs typeface="Times New Roman" panose="02020603050405020304" pitchFamily="18" charset="0"/>
              </a:rPr>
              <a:t>be understood</a:t>
            </a:r>
            <a:r>
              <a:rPr lang="en-US" spc="30" dirty="0" smtClean="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is that</a:t>
            </a:r>
            <a:r>
              <a:rPr lang="en-US" spc="1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we</a:t>
            </a:r>
            <a:r>
              <a:rPr lang="en-US" spc="-6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can</a:t>
            </a:r>
            <a:r>
              <a:rPr lang="en-US" spc="-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know</a:t>
            </a:r>
            <a:r>
              <a:rPr lang="en-US" spc="5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nothing</a:t>
            </a:r>
            <a:r>
              <a:rPr lang="en-US" spc="10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about</a:t>
            </a:r>
            <a:r>
              <a:rPr lang="en-US" spc="16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a:t>
            </a:r>
            <a:r>
              <a:rPr lang="en-US" spc="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world</a:t>
            </a:r>
            <a:r>
              <a:rPr lang="en-US" spc="35"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around us.”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angle 7"/>
          <p:cNvSpPr/>
          <p:nvPr/>
        </p:nvSpPr>
        <p:spPr>
          <a:xfrm>
            <a:off x="228597" y="3733800"/>
            <a:ext cx="8697913" cy="369332"/>
          </a:xfrm>
          <a:prstGeom prst="rect">
            <a:avLst/>
          </a:prstGeom>
        </p:spPr>
        <p:txBody>
          <a:bodyPr wrap="square">
            <a:spAutoFit/>
          </a:bodyPr>
          <a:lstStyle/>
          <a:p>
            <a:pPr algn="ctr"/>
            <a:r>
              <a:rPr lang="en-US" dirty="0">
                <a:latin typeface="Calibri" panose="020F0502020204030204" pitchFamily="34" charset="0"/>
                <a:ea typeface="Calibri" panose="020F0502020204030204" pitchFamily="34" charset="0"/>
                <a:cs typeface="Times New Roman" panose="02020603050405020304" pitchFamily="18" charset="0"/>
              </a:rPr>
              <a:t>Q4: How does Stroud intend to approach understanding the problem?</a:t>
            </a:r>
            <a:endParaRPr lang="en-US" dirty="0"/>
          </a:p>
        </p:txBody>
      </p:sp>
      <p:sp>
        <p:nvSpPr>
          <p:cNvPr id="9" name="Rectangle 8"/>
          <p:cNvSpPr/>
          <p:nvPr/>
        </p:nvSpPr>
        <p:spPr>
          <a:xfrm>
            <a:off x="228597" y="4126468"/>
            <a:ext cx="8697913" cy="369332"/>
          </a:xfrm>
          <a:prstGeom prst="rect">
            <a:avLst/>
          </a:prstGeom>
        </p:spPr>
        <p:txBody>
          <a:bodyPr wrap="square">
            <a:spAutoFit/>
          </a:bodyPr>
          <a:lstStyle/>
          <a:p>
            <a:pPr algn="ctr"/>
            <a:r>
              <a:rPr lang="en-US" dirty="0">
                <a:highlight>
                  <a:srgbClr val="FFFF00"/>
                </a:highlight>
                <a:latin typeface="Calibri" panose="020F0502020204030204" pitchFamily="34" charset="0"/>
                <a:ea typeface="Calibri" panose="020F0502020204030204" pitchFamily="34" charset="0"/>
                <a:cs typeface="Times New Roman" panose="02020603050405020304" pitchFamily="18" charset="0"/>
              </a:rPr>
              <a:t>With </a:t>
            </a:r>
            <a:r>
              <a:rPr lang="en-US" i="1" dirty="0">
                <a:highlight>
                  <a:srgbClr val="FFFF00"/>
                </a:highlight>
                <a:latin typeface="Calibri" panose="020F0502020204030204" pitchFamily="34" charset="0"/>
                <a:ea typeface="Calibri" panose="020F0502020204030204" pitchFamily="34" charset="0"/>
                <a:cs typeface="Times New Roman" panose="02020603050405020304" pitchFamily="18" charset="0"/>
              </a:rPr>
              <a:t>Descartes’ </a:t>
            </a:r>
            <a:r>
              <a:rPr lang="en-US" dirty="0">
                <a:highlight>
                  <a:srgbClr val="FFFF00"/>
                </a:highlight>
                <a:latin typeface="Calibri" panose="020F0502020204030204" pitchFamily="34" charset="0"/>
                <a:ea typeface="Calibri" panose="020F0502020204030204" pitchFamily="34" charset="0"/>
                <a:cs typeface="Times New Roman" panose="02020603050405020304" pitchFamily="18" charset="0"/>
              </a:rPr>
              <a:t>Meditation I!</a:t>
            </a:r>
            <a:endParaRPr lang="en-US" dirty="0"/>
          </a:p>
        </p:txBody>
      </p:sp>
      <p:sp>
        <p:nvSpPr>
          <p:cNvPr id="10" name="Rectangle 9"/>
          <p:cNvSpPr/>
          <p:nvPr/>
        </p:nvSpPr>
        <p:spPr>
          <a:xfrm>
            <a:off x="228597" y="4549571"/>
            <a:ext cx="8697913" cy="923330"/>
          </a:xfrm>
          <a:prstGeom prst="rect">
            <a:avLst/>
          </a:prstGeom>
        </p:spPr>
        <p:txBody>
          <a:bodyPr wrap="square">
            <a:spAutoFit/>
          </a:bodyPr>
          <a:lstStyle/>
          <a:p>
            <a:pPr algn="ctr"/>
            <a:r>
              <a:rPr lang="en-US" dirty="0">
                <a:latin typeface="Calibri" panose="020F0502020204030204" pitchFamily="34" charset="0"/>
                <a:ea typeface="Calibri" panose="020F0502020204030204" pitchFamily="34" charset="0"/>
                <a:cs typeface="Times New Roman" panose="02020603050405020304" pitchFamily="18" charset="0"/>
              </a:rPr>
              <a:t>Q6: What does Stroud think Descartes’ project is insofar as it bears on the problem of skepticism? Is it to look at what he knows and then inspect what he knows to see what properties these beliefs have?</a:t>
            </a:r>
            <a:endParaRPr lang="en-US" dirty="0"/>
          </a:p>
        </p:txBody>
      </p:sp>
      <p:sp>
        <p:nvSpPr>
          <p:cNvPr id="11" name="Rectangle 10"/>
          <p:cNvSpPr/>
          <p:nvPr/>
        </p:nvSpPr>
        <p:spPr>
          <a:xfrm>
            <a:off x="381000" y="5526672"/>
            <a:ext cx="8545510" cy="923330"/>
          </a:xfrm>
          <a:prstGeom prst="rect">
            <a:avLst/>
          </a:prstGeom>
        </p:spPr>
        <p:txBody>
          <a:bodyPr wrap="square">
            <a:spAutoFit/>
          </a:bodyPr>
          <a:lstStyle/>
          <a:p>
            <a:pPr marL="457200" marR="0" algn="ctr">
              <a:spcBef>
                <a:spcPts val="0"/>
              </a:spcBef>
              <a:spcAft>
                <a:spcPts val="0"/>
              </a:spcAft>
            </a:pPr>
            <a:r>
              <a:rPr lang="en-US" dirty="0">
                <a:latin typeface="Times New Roman" panose="02020603050405020304" pitchFamily="18" charset="0"/>
                <a:ea typeface="Calibri" panose="020F0502020204030204" pitchFamily="34" charset="0"/>
              </a:rPr>
              <a:t>NO! Instead:</a:t>
            </a:r>
          </a:p>
          <a:p>
            <a:pPr marL="457200" marR="0" algn="ctr">
              <a:spcBef>
                <a:spcPts val="0"/>
              </a:spcBef>
              <a:spcAft>
                <a:spcPts val="0"/>
              </a:spcAft>
            </a:pPr>
            <a:r>
              <a:rPr lang="en-US" dirty="0">
                <a:highlight>
                  <a:srgbClr val="FFFF00"/>
                </a:highlight>
                <a:latin typeface="Times New Roman" panose="02020603050405020304" pitchFamily="18" charset="0"/>
                <a:ea typeface="Calibri" panose="020F0502020204030204" pitchFamily="34" charset="0"/>
              </a:rPr>
              <a:t>RD: “Among</a:t>
            </a:r>
            <a:r>
              <a:rPr lang="en-US" spc="160"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all</a:t>
            </a:r>
            <a:r>
              <a:rPr lang="en-US" spc="5"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the</a:t>
            </a:r>
            <a:r>
              <a:rPr lang="en-US" spc="50"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things</a:t>
            </a:r>
            <a:r>
              <a:rPr lang="en-US" spc="105"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I</a:t>
            </a:r>
            <a:r>
              <a:rPr lang="en-US" spc="40"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believe</a:t>
            </a:r>
            <a:r>
              <a:rPr lang="en-US" spc="-80"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or</a:t>
            </a:r>
            <a:r>
              <a:rPr lang="en-US" spc="125"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take</a:t>
            </a:r>
            <a:r>
              <a:rPr lang="en-US" spc="-20"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to</a:t>
            </a:r>
            <a:r>
              <a:rPr lang="en-US" spc="55"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be true,</a:t>
            </a:r>
            <a:r>
              <a:rPr lang="en-US" spc="110"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what</a:t>
            </a:r>
            <a:r>
              <a:rPr lang="en-US" spc="145"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amounts</a:t>
            </a:r>
            <a:r>
              <a:rPr lang="en-US" spc="55"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to</a:t>
            </a:r>
            <a:r>
              <a:rPr lang="en-US" spc="125"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knowledge</a:t>
            </a:r>
            <a:r>
              <a:rPr lang="en-US" spc="150"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and</a:t>
            </a:r>
            <a:r>
              <a:rPr lang="en-US" spc="210"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what</a:t>
            </a:r>
            <a:r>
              <a:rPr lang="en-US" spc="135" dirty="0">
                <a:highlight>
                  <a:srgbClr val="FFFF00"/>
                </a:highlight>
                <a:latin typeface="Times New Roman" panose="02020603050405020304" pitchFamily="18" charset="0"/>
                <a:ea typeface="Calibri" panose="020F0502020204030204" pitchFamily="34" charset="0"/>
              </a:rPr>
              <a:t> </a:t>
            </a:r>
            <a:r>
              <a:rPr lang="en-US" dirty="0">
                <a:highlight>
                  <a:srgbClr val="FFFF00"/>
                </a:highlight>
                <a:latin typeface="Times New Roman" panose="02020603050405020304" pitchFamily="18" charset="0"/>
                <a:ea typeface="Calibri" panose="020F0502020204030204" pitchFamily="34" charset="0"/>
              </a:rPr>
              <a:t>does not?”</a:t>
            </a:r>
            <a:endParaRPr lang="en-US" sz="1800" dirty="0">
              <a:effectLst/>
              <a:latin typeface="Times New Roman" panose="02020603050405020304" pitchFamily="18" charset="0"/>
              <a:ea typeface="Calibri" panose="020F0502020204030204" pitchFamily="34" charset="0"/>
            </a:endParaRPr>
          </a:p>
        </p:txBody>
      </p:sp>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1000"/>
                                        <p:tgtEl>
                                          <p:spTgt spid="6"/>
                                        </p:tgtEl>
                                      </p:cBhvr>
                                    </p:animEffect>
                                    <p:anim calcmode="lin" valueType="num">
                                      <p:cBhvr>
                                        <p:cTn id="40" dur="1000" fill="hold"/>
                                        <p:tgtEl>
                                          <p:spTgt spid="6"/>
                                        </p:tgtEl>
                                        <p:attrNameLst>
                                          <p:attrName>ppt_x</p:attrName>
                                        </p:attrNameLst>
                                      </p:cBhvr>
                                      <p:tavLst>
                                        <p:tav tm="0">
                                          <p:val>
                                            <p:strVal val="#ppt_x"/>
                                          </p:val>
                                        </p:tav>
                                        <p:tav tm="100000">
                                          <p:val>
                                            <p:strVal val="#ppt_x"/>
                                          </p:val>
                                        </p:tav>
                                      </p:tavLst>
                                    </p:anim>
                                    <p:anim calcmode="lin" valueType="num">
                                      <p:cBhvr>
                                        <p:cTn id="4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additive="base">
                                        <p:cTn id="46" dur="500" fill="hold"/>
                                        <p:tgtEl>
                                          <p:spTgt spid="7"/>
                                        </p:tgtEl>
                                        <p:attrNameLst>
                                          <p:attrName>ppt_x</p:attrName>
                                        </p:attrNameLst>
                                      </p:cBhvr>
                                      <p:tavLst>
                                        <p:tav tm="0">
                                          <p:val>
                                            <p:strVal val="#ppt_x"/>
                                          </p:val>
                                        </p:tav>
                                        <p:tav tm="100000">
                                          <p:val>
                                            <p:strVal val="#ppt_x"/>
                                          </p:val>
                                        </p:tav>
                                      </p:tavLst>
                                    </p:anim>
                                    <p:anim calcmode="lin" valueType="num">
                                      <p:cBhvr additive="base">
                                        <p:cTn id="4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1000"/>
                                        <p:tgtEl>
                                          <p:spTgt spid="8"/>
                                        </p:tgtEl>
                                      </p:cBhvr>
                                    </p:animEffect>
                                    <p:anim calcmode="lin" valueType="num">
                                      <p:cBhvr>
                                        <p:cTn id="53" dur="1000" fill="hold"/>
                                        <p:tgtEl>
                                          <p:spTgt spid="8"/>
                                        </p:tgtEl>
                                        <p:attrNameLst>
                                          <p:attrName>ppt_x</p:attrName>
                                        </p:attrNameLst>
                                      </p:cBhvr>
                                      <p:tavLst>
                                        <p:tav tm="0">
                                          <p:val>
                                            <p:strVal val="#ppt_x"/>
                                          </p:val>
                                        </p:tav>
                                        <p:tav tm="100000">
                                          <p:val>
                                            <p:strVal val="#ppt_x"/>
                                          </p:val>
                                        </p:tav>
                                      </p:tavLst>
                                    </p:anim>
                                    <p:anim calcmode="lin" valueType="num">
                                      <p:cBhvr>
                                        <p:cTn id="5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 calcmode="lin" valueType="num">
                                      <p:cBhvr additive="base">
                                        <p:cTn id="59" dur="500" fill="hold"/>
                                        <p:tgtEl>
                                          <p:spTgt spid="9"/>
                                        </p:tgtEl>
                                        <p:attrNameLst>
                                          <p:attrName>ppt_x</p:attrName>
                                        </p:attrNameLst>
                                      </p:cBhvr>
                                      <p:tavLst>
                                        <p:tav tm="0">
                                          <p:val>
                                            <p:strVal val="#ppt_x"/>
                                          </p:val>
                                        </p:tav>
                                        <p:tav tm="100000">
                                          <p:val>
                                            <p:strVal val="#ppt_x"/>
                                          </p:val>
                                        </p:tav>
                                      </p:tavLst>
                                    </p:anim>
                                    <p:anim calcmode="lin" valueType="num">
                                      <p:cBhvr additive="base">
                                        <p:cTn id="6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1000"/>
                                        <p:tgtEl>
                                          <p:spTgt spid="10"/>
                                        </p:tgtEl>
                                      </p:cBhvr>
                                    </p:animEffect>
                                    <p:anim calcmode="lin" valueType="num">
                                      <p:cBhvr>
                                        <p:cTn id="66" dur="1000" fill="hold"/>
                                        <p:tgtEl>
                                          <p:spTgt spid="10"/>
                                        </p:tgtEl>
                                        <p:attrNameLst>
                                          <p:attrName>ppt_x</p:attrName>
                                        </p:attrNameLst>
                                      </p:cBhvr>
                                      <p:tavLst>
                                        <p:tav tm="0">
                                          <p:val>
                                            <p:strVal val="#ppt_x"/>
                                          </p:val>
                                        </p:tav>
                                        <p:tav tm="100000">
                                          <p:val>
                                            <p:strVal val="#ppt_x"/>
                                          </p:val>
                                        </p:tav>
                                      </p:tavLst>
                                    </p:anim>
                                    <p:anim calcmode="lin" valueType="num">
                                      <p:cBhvr>
                                        <p:cTn id="6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11"/>
                                        </p:tgtEl>
                                        <p:attrNameLst>
                                          <p:attrName>style.visibility</p:attrName>
                                        </p:attrNameLst>
                                      </p:cBhvr>
                                      <p:to>
                                        <p:strVal val="visible"/>
                                      </p:to>
                                    </p:set>
                                    <p:anim calcmode="lin" valueType="num">
                                      <p:cBhvr additive="base">
                                        <p:cTn id="72" dur="500" fill="hold"/>
                                        <p:tgtEl>
                                          <p:spTgt spid="11"/>
                                        </p:tgtEl>
                                        <p:attrNameLst>
                                          <p:attrName>ppt_x</p:attrName>
                                        </p:attrNameLst>
                                      </p:cBhvr>
                                      <p:tavLst>
                                        <p:tav tm="0">
                                          <p:val>
                                            <p:strVal val="#ppt_x"/>
                                          </p:val>
                                        </p:tav>
                                        <p:tav tm="100000">
                                          <p:val>
                                            <p:strVal val="#ppt_x"/>
                                          </p:val>
                                        </p:tav>
                                      </p:tavLst>
                                    </p:anim>
                                    <p:anim calcmode="lin" valueType="num">
                                      <p:cBhvr additive="base">
                                        <p:cTn id="7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2" grpId="0"/>
      <p:bldP spid="3" grpId="0"/>
      <p:bldP spid="4" grpId="0"/>
      <p:bldP spid="5" grpId="0"/>
      <p:bldP spid="6" grpId="0"/>
      <p:bldP spid="7" grpId="0"/>
      <p:bldP spid="8"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28600" y="228600"/>
            <a:ext cx="8697913" cy="1538883"/>
          </a:xfrm>
          <a:prstGeom prst="rect">
            <a:avLst/>
          </a:prstGeom>
          <a:noFill/>
          <a:ln w="9525">
            <a:noFill/>
            <a:miter lim="800000"/>
            <a:headEnd/>
            <a:tailEnd/>
          </a:ln>
        </p:spPr>
        <p:txBody>
          <a:bodyPr lIns="0" tIns="0" rIns="0" bIns="0">
            <a:spAutoFit/>
          </a:bodyPr>
          <a:lstStyle/>
          <a:p>
            <a:r>
              <a:rPr lang="en-US" sz="2000" dirty="0"/>
              <a:t>Q7: How does Stroud suppose RD means to go about answering that very general question? Isn’t it just the general form of the kind of question we ask every day, and almost always know how to answer (Do you know which bus goes to downtown from here? Any idea where my keys are? What makes John so angry? Do you know the time?)</a:t>
            </a:r>
          </a:p>
        </p:txBody>
      </p:sp>
      <p:sp>
        <p:nvSpPr>
          <p:cNvPr id="2" name="Rectangle 1"/>
          <p:cNvSpPr/>
          <p:nvPr/>
        </p:nvSpPr>
        <p:spPr>
          <a:xfrm>
            <a:off x="152400" y="1981200"/>
            <a:ext cx="8697913" cy="4093428"/>
          </a:xfrm>
          <a:prstGeom prst="rect">
            <a:avLst/>
          </a:prstGeom>
        </p:spPr>
        <p:txBody>
          <a:bodyPr wrap="square">
            <a:spAutoFit/>
          </a:bodyPr>
          <a:lstStyle/>
          <a:p>
            <a:r>
              <a:rPr lang="en-US" sz="2000" dirty="0" smtClean="0">
                <a:solidFill>
                  <a:sysClr val="windowText" lastClr="000000"/>
                </a:solidFill>
              </a:rPr>
              <a:t>BS: This comes in a series of steps. </a:t>
            </a:r>
            <a:r>
              <a:rPr lang="en-US" sz="2000" b="1" dirty="0" smtClean="0">
                <a:solidFill>
                  <a:sysClr val="windowText" lastClr="000000"/>
                </a:solidFill>
              </a:rPr>
              <a:t>FIRST:</a:t>
            </a:r>
            <a:r>
              <a:rPr lang="en-US" sz="2000" dirty="0" smtClean="0">
                <a:solidFill>
                  <a:sysClr val="windowText" lastClr="000000"/>
                </a:solidFill>
              </a:rPr>
              <a:t> Realize that the general question RD is asking is motivated by something that is revealed by considering what one believes about the causes of the common cold. Any brief survey reveals that some of these beliefs are incompatible with others, and on inspection the chance that all of them are true is very small. Thus I see I am more ignorant about the source of the common cold than I realized before conducting this survey. </a:t>
            </a:r>
            <a:r>
              <a:rPr lang="en-US" sz="2000" b="1" dirty="0" smtClean="0">
                <a:solidFill>
                  <a:sysClr val="windowText" lastClr="000000"/>
                </a:solidFill>
              </a:rPr>
              <a:t>SECOND: </a:t>
            </a:r>
            <a:r>
              <a:rPr lang="en-US" sz="2000" dirty="0" smtClean="0">
                <a:solidFill>
                  <a:sysClr val="windowText" lastClr="000000"/>
                </a:solidFill>
              </a:rPr>
              <a:t>Given what I discover in the first phase of my investigation, it is natural to consider </a:t>
            </a:r>
            <a:r>
              <a:rPr lang="en-US" sz="2000" i="1" dirty="0" smtClean="0">
                <a:solidFill>
                  <a:sysClr val="windowText" lastClr="000000"/>
                </a:solidFill>
              </a:rPr>
              <a:t>how I come to have the beliefs I do about the cause(s) of the common cold</a:t>
            </a:r>
            <a:r>
              <a:rPr lang="en-US" sz="2000" dirty="0" smtClean="0">
                <a:solidFill>
                  <a:sysClr val="windowText" lastClr="000000"/>
                </a:solidFill>
              </a:rPr>
              <a:t>. This shows that much of what I believe was picked up from others. But are they in a good position to know what I came to believe because of what they asserted about the cause of colds? Are these just tales people have told in the past without any solid basis? </a:t>
            </a:r>
            <a:endParaRPr lang="en-US" sz="2000" dirty="0">
              <a:solidFill>
                <a:sysClr val="windowText" lastClr="000000"/>
              </a:solidFill>
            </a:endParaRPr>
          </a:p>
        </p:txBody>
      </p:sp>
    </p:spTree>
    <p:extLst>
      <p:ext uri="{BB962C8B-B14F-4D97-AF65-F5344CB8AC3E}">
        <p14:creationId xmlns:p14="http://schemas.microsoft.com/office/powerpoint/2010/main" val="3397962013"/>
      </p:ext>
    </p:extLst>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52401" y="228600"/>
            <a:ext cx="8839200" cy="5232202"/>
          </a:xfrm>
          <a:prstGeom prst="rect">
            <a:avLst/>
          </a:prstGeom>
          <a:noFill/>
          <a:ln w="9525">
            <a:noFill/>
            <a:miter lim="800000"/>
            <a:headEnd/>
            <a:tailEnd/>
          </a:ln>
        </p:spPr>
        <p:txBody>
          <a:bodyPr wrap="square" lIns="0" tIns="0" rIns="0" bIns="0">
            <a:spAutoFit/>
          </a:bodyPr>
          <a:lstStyle/>
          <a:p>
            <a:r>
              <a:rPr lang="en-US" sz="2000" b="1" dirty="0"/>
              <a:t>THIRD: </a:t>
            </a:r>
            <a:r>
              <a:rPr lang="en-US" sz="2000" dirty="0"/>
              <a:t>notice that at this point I know how to proceed in evaluating </a:t>
            </a:r>
            <a:r>
              <a:rPr lang="en-US" sz="2000" i="1" dirty="0"/>
              <a:t>these </a:t>
            </a:r>
            <a:r>
              <a:rPr lang="en-US" sz="2000" dirty="0"/>
              <a:t>sources of my beliefs and their merits or demerits. But BS notes </a:t>
            </a:r>
            <a:r>
              <a:rPr lang="en-US" sz="2000" b="1" dirty="0"/>
              <a:t>something important: </a:t>
            </a:r>
            <a:r>
              <a:rPr lang="en-US" sz="2000" dirty="0"/>
              <a:t>there is nothing unusual or mysterious about seeking out answers to this kind of question. (JP: </a:t>
            </a:r>
            <a:r>
              <a:rPr lang="en-US" sz="2000" b="1" dirty="0"/>
              <a:t>this is no different than the present public interest in whether or not we know enough to settle whether Judge </a:t>
            </a:r>
            <a:r>
              <a:rPr lang="en-US" sz="2000" b="1" dirty="0" err="1"/>
              <a:t>Kavanaugh</a:t>
            </a:r>
            <a:r>
              <a:rPr lang="en-US" sz="2000" b="1" dirty="0"/>
              <a:t> sexually assaulted </a:t>
            </a:r>
            <a:r>
              <a:rPr lang="en-US" sz="2000" b="1" dirty="0" err="1"/>
              <a:t>Blasey</a:t>
            </a:r>
            <a:r>
              <a:rPr lang="en-US" sz="2000" b="1" dirty="0"/>
              <a:t> Ford or not</a:t>
            </a:r>
            <a:r>
              <a:rPr lang="en-US" sz="2000" dirty="0"/>
              <a:t>). Our reasons for pursuing answers to questions of this kind, whether about a particular belief or about beliefs of a general kind, does not require a special philosophical frame of mind. Rather, it only requires that we care to know what beliefs of ours are true, and to distinguish them from beliefs of ours that are false. </a:t>
            </a:r>
            <a:r>
              <a:rPr lang="en-US" sz="2000" b="1" dirty="0"/>
              <a:t>FOURTH</a:t>
            </a:r>
            <a:r>
              <a:rPr lang="en-US" sz="2000" dirty="0"/>
              <a:t>: This leads BS to consider a series of situations in which people would naturally reconsider beliefs they had formerly held to be true (the juror who thought the defendant’s claim to have been 1000 miles away at the time of the crime was true could later come to wonder whether the evidence the defendant offered for this claim [that a close friend of his saw him in the location 1000 miles away], perhaps because the corroborating witness turned out to have a motive for lying that came out later in the trial]. </a:t>
            </a:r>
            <a:endParaRPr lang="en-US" sz="2000" dirty="0"/>
          </a:p>
        </p:txBody>
      </p:sp>
    </p:spTree>
    <p:extLst>
      <p:ext uri="{BB962C8B-B14F-4D97-AF65-F5344CB8AC3E}">
        <p14:creationId xmlns:p14="http://schemas.microsoft.com/office/powerpoint/2010/main" val="1372134782"/>
      </p:ext>
    </p:extLst>
  </p:cSld>
  <p:clrMapOvr>
    <a:masterClrMapping/>
  </p:clrMapOvr>
  <p:transition advClick="0">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52401" y="228600"/>
            <a:ext cx="8839200" cy="2769989"/>
          </a:xfrm>
          <a:prstGeom prst="rect">
            <a:avLst/>
          </a:prstGeom>
          <a:noFill/>
          <a:ln w="9525">
            <a:noFill/>
            <a:miter lim="800000"/>
            <a:headEnd/>
            <a:tailEnd/>
          </a:ln>
        </p:spPr>
        <p:txBody>
          <a:bodyPr wrap="square" lIns="0" tIns="0" rIns="0" bIns="0">
            <a:spAutoFit/>
          </a:bodyPr>
          <a:lstStyle/>
          <a:p>
            <a:r>
              <a:rPr lang="en-US" sz="2000" b="1" dirty="0"/>
              <a:t>FIFTH: </a:t>
            </a:r>
            <a:r>
              <a:rPr lang="en-US" sz="2000" dirty="0"/>
              <a:t>BS acknowledges that while investigation of the basis for our beliefs is quite common, that does not show that </a:t>
            </a:r>
            <a:r>
              <a:rPr lang="en-US" sz="2000" i="1" dirty="0"/>
              <a:t>deciding whether our beliefs are well-founded </a:t>
            </a:r>
            <a:r>
              <a:rPr lang="en-US" sz="2000" dirty="0"/>
              <a:t>is easy, nor that in every case an answer is even possible (he uses his beliefs about the common cold as an example: how he came to have all these different beliefs </a:t>
            </a:r>
            <a:r>
              <a:rPr lang="en-US" sz="2000" i="1" dirty="0"/>
              <a:t>by itself </a:t>
            </a:r>
            <a:r>
              <a:rPr lang="en-US" sz="2000" dirty="0"/>
              <a:t>would likely be impossible to answer completely and/or with any degree of certainty). But also, it is often not only not difficult, but straightforward to answer such a question. </a:t>
            </a:r>
            <a:r>
              <a:rPr lang="en-US" sz="2000" b="1" dirty="0"/>
              <a:t>UPSHOT: </a:t>
            </a:r>
            <a:r>
              <a:rPr lang="en-US" sz="2000" dirty="0"/>
              <a:t>Reviewing beliefs is quite common, and that this often results in a definite positive or negative verdict.</a:t>
            </a:r>
            <a:endParaRPr lang="en-US" sz="2000" dirty="0"/>
          </a:p>
        </p:txBody>
      </p:sp>
      <p:sp>
        <p:nvSpPr>
          <p:cNvPr id="2" name="Rectangle 1"/>
          <p:cNvSpPr/>
          <p:nvPr/>
        </p:nvSpPr>
        <p:spPr>
          <a:xfrm>
            <a:off x="152401" y="3124200"/>
            <a:ext cx="8839200" cy="1200329"/>
          </a:xfrm>
          <a:prstGeom prst="rect">
            <a:avLst/>
          </a:prstGeom>
        </p:spPr>
        <p:txBody>
          <a:bodyPr wrap="square">
            <a:spAutoFit/>
          </a:bodyPr>
          <a:lstStyle/>
          <a:p>
            <a:pPr marL="0" marR="0" algn="ctr">
              <a:spcBef>
                <a:spcPts val="0"/>
              </a:spcBef>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Q8 (BS): BS himself asks the next important question: Given that RD wants to see if he can find a general method for conducting scientific inquiries into nature, etc., that would “lead only to truth if properly followed”, how does the </a:t>
            </a:r>
            <a:r>
              <a:rPr lang="en-US" b="1" dirty="0">
                <a:latin typeface="Times New Roman" panose="02020603050405020304" pitchFamily="18" charset="0"/>
                <a:ea typeface="Calibri" panose="020F0502020204030204" pitchFamily="34" charset="0"/>
                <a:cs typeface="Times New Roman" panose="02020603050405020304" pitchFamily="18" charset="0"/>
              </a:rPr>
              <a:t>general doubt </a:t>
            </a:r>
            <a:r>
              <a:rPr lang="en-US" dirty="0">
                <a:latin typeface="Times New Roman" panose="02020603050405020304" pitchFamily="18" charset="0"/>
                <a:ea typeface="Calibri" panose="020F0502020204030204" pitchFamily="34" charset="0"/>
                <a:cs typeface="Times New Roman" panose="02020603050405020304" pitchFamily="18" charset="0"/>
              </a:rPr>
              <a:t>about beliefs of the kinds need for such scientific inquiries get going?</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152401" y="4297265"/>
            <a:ext cx="8839200" cy="923330"/>
          </a:xfrm>
          <a:prstGeom prst="rect">
            <a:avLst/>
          </a:prstGeom>
        </p:spPr>
        <p:txBody>
          <a:bodyPr wrap="square">
            <a:spAutoFit/>
          </a:bodyPr>
          <a:lstStyle/>
          <a:p>
            <a:pPr marR="0" algn="ctr">
              <a:spcBef>
                <a:spcPts val="0"/>
              </a:spcBef>
              <a:spcAft>
                <a:spcPts val="0"/>
              </a:spcAft>
            </a:pPr>
            <a:r>
              <a:rPr lang="en-US" b="1" dirty="0">
                <a:highlight>
                  <a:srgbClr val="FFFF00"/>
                </a:highlight>
                <a:latin typeface="Times New Roman" panose="02020603050405020304" pitchFamily="18" charset="0"/>
                <a:ea typeface="Calibri" panose="020F0502020204030204" pitchFamily="34" charset="0"/>
              </a:rPr>
              <a:t>BS’s Answer: </a:t>
            </a:r>
            <a:r>
              <a:rPr lang="en-US" dirty="0">
                <a:highlight>
                  <a:srgbClr val="FFFF00"/>
                </a:highlight>
                <a:latin typeface="Times New Roman" panose="02020603050405020304" pitchFamily="18" charset="0"/>
                <a:ea typeface="Calibri" panose="020F0502020204030204" pitchFamily="34" charset="0"/>
              </a:rPr>
              <a:t>through a negative assessment of his reasons to believe anything about the world around him that is ultimately founded on a series of challenges to beliefs about the external world.</a:t>
            </a:r>
            <a:endParaRPr lang="en-US" sz="1800" dirty="0">
              <a:effectLst/>
              <a:latin typeface="Times New Roman" panose="02020603050405020304" pitchFamily="18" charset="0"/>
              <a:ea typeface="Calibri" panose="020F0502020204030204" pitchFamily="34" charset="0"/>
            </a:endParaRPr>
          </a:p>
        </p:txBody>
      </p:sp>
      <p:sp>
        <p:nvSpPr>
          <p:cNvPr id="4" name="Rectangle 3"/>
          <p:cNvSpPr/>
          <p:nvPr/>
        </p:nvSpPr>
        <p:spPr>
          <a:xfrm>
            <a:off x="152401" y="5274648"/>
            <a:ext cx="8839200" cy="369332"/>
          </a:xfrm>
          <a:prstGeom prst="rect">
            <a:avLst/>
          </a:prstGeom>
        </p:spPr>
        <p:txBody>
          <a:bodyPr wrap="square">
            <a:spAutoFit/>
          </a:bodyPr>
          <a:lstStyle/>
          <a:p>
            <a:pPr marL="0" marR="0" algn="ctr">
              <a:spcBef>
                <a:spcPts val="0"/>
              </a:spcBef>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Q9: What new question does this raise that pertains to the problem of ext. world skepticism?</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152401" y="5706070"/>
            <a:ext cx="8839200" cy="923330"/>
          </a:xfrm>
          <a:prstGeom prst="rect">
            <a:avLst/>
          </a:prstGeom>
        </p:spPr>
        <p:txBody>
          <a:bodyPr wrap="square">
            <a:spAutoFit/>
          </a:bodyPr>
          <a:lstStyle/>
          <a:p>
            <a:pPr marR="0" algn="ctr">
              <a:spcBef>
                <a:spcPts val="0"/>
              </a:spcBef>
              <a:spcAft>
                <a:spcPts val="0"/>
              </a:spcAft>
            </a:pPr>
            <a:r>
              <a:rPr lang="en-US" dirty="0">
                <a:highlight>
                  <a:srgbClr val="FFFF00"/>
                </a:highlight>
                <a:latin typeface="Times New Roman" panose="02020603050405020304" pitchFamily="18" charset="0"/>
                <a:ea typeface="Calibri" panose="020F0502020204030204" pitchFamily="34" charset="0"/>
              </a:rPr>
              <a:t>How does RD conduct his assessment of his beliefs about the ext. world, and does that approach compare to the ones we use in everyday life when reviewing more particular beliefs?</a:t>
            </a:r>
            <a:endParaRPr lang="en-US"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255751386"/>
      </p:ext>
    </p:extLst>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2" grpId="0"/>
      <p:bldP spid="3" grpId="0"/>
      <p:bldP spid="4" grpId="0"/>
      <p:bldP spid="5" grpId="0"/>
    </p:bldLst>
  </p:timing>
</p:sld>
</file>

<file path=ppt/theme/theme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theme>
</file>

<file path=docProps/app.xml><?xml version="1.0" encoding="utf-8"?>
<Properties xmlns="http://schemas.openxmlformats.org/officeDocument/2006/extended-properties" xmlns:vt="http://schemas.openxmlformats.org/officeDocument/2006/docPropsVTypes">
  <TotalTime>737</TotalTime>
  <Words>1001</Words>
  <Application>Microsoft Office PowerPoint</Application>
  <PresentationFormat>On-screen Show (4:3)</PresentationFormat>
  <Paragraphs>23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Barry Stroud: Chapter 1</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Study Early Modern Philosophy?</dc:title>
  <dc:creator>CU-Jason</dc:creator>
  <cp:lastModifiedBy>Jason Potter</cp:lastModifiedBy>
  <cp:revision>30</cp:revision>
  <dcterms:modified xsi:type="dcterms:W3CDTF">2023-02-16T20:01:35Z</dcterms:modified>
</cp:coreProperties>
</file>